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Muli" panose="020B0604020202020204" charset="0"/>
      <p:regular r:id="rId20"/>
      <p:bold r:id="rId21"/>
      <p:italic r:id="rId22"/>
      <p:boldItalic r:id="rId23"/>
    </p:embeddedFont>
    <p:embeddedFont>
      <p:font typeface="Muli Regula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8381A1-1E65-4E73-993E-CA2362731B1C}">
  <a:tblStyle styleId="{E18381A1-1E65-4E73-993E-CA2362731B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d09fb74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5d09fb74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d09fb74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d09fb74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5d09fb74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5d09fb74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5d09fb74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5d09fb74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5d09fb74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5d09fb74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5d09fb74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5d09fb74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d09fb7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d09fb7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d09fb7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d09fb7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d09fb7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d09fb7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5d09fb74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5d09fb74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5d09fb74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5d09fb74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ordwall.net/play/2547/604/618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wbEtuuesY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-EFbf1arcs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482225" y="1543050"/>
            <a:ext cx="6265200" cy="16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RIMSKO GRADITELJSTVO I KOMUNIKACIJE U ILIRIKU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5743575" y="355760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Amatic SC"/>
                <a:ea typeface="Amatic SC"/>
                <a:cs typeface="Amatic SC"/>
                <a:sym typeface="Amatic SC"/>
              </a:rPr>
              <a:t>28.5.2020.</a:t>
            </a:r>
            <a:endParaRPr sz="17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00" y="550700"/>
            <a:ext cx="5729450" cy="38181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1"/>
          <p:cNvSpPr/>
          <p:nvPr/>
        </p:nvSpPr>
        <p:spPr>
          <a:xfrm>
            <a:off x="6193625" y="1797850"/>
            <a:ext cx="3118230" cy="2905146"/>
          </a:xfrm>
          <a:prstGeom prst="irregularSeal2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Pronađi na slici okvire Dioklecijanove palače!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881825" y="5119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Split danas!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26" y="830574"/>
            <a:ext cx="4642572" cy="348235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22"/>
          <p:cNvSpPr/>
          <p:nvPr/>
        </p:nvSpPr>
        <p:spPr>
          <a:xfrm>
            <a:off x="500075" y="964400"/>
            <a:ext cx="1928700" cy="241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Dioklecijanove palače voda je dolazila akveduktom, iz rječice Jadro</a:t>
            </a:r>
            <a:r>
              <a:rPr lang="hr-HR" dirty="0"/>
              <a:t> </a:t>
            </a:r>
            <a:r>
              <a:rPr lang="en" dirty="0"/>
              <a:t>–pokraj rimskog grada Salone.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511975" y="35720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TERME</a:t>
            </a:r>
            <a:r>
              <a:rPr lang="hr-HR" sz="3600" b="1" dirty="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– AQUAE IASAE – Varaždinske toplice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9700"/>
            <a:ext cx="4078868" cy="305915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3"/>
          <p:cNvSpPr/>
          <p:nvPr/>
        </p:nvSpPr>
        <p:spPr>
          <a:xfrm>
            <a:off x="5584025" y="1571625"/>
            <a:ext cx="2143200" cy="265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Rimsko naselje, na prostoru današnjih Varaždinskih toplica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Naselje se nalazilo na važnoj prometnici koja je spajala današnje gradove Ptuj i Ludbreg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125" y="854875"/>
            <a:ext cx="5000625" cy="37528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Google Shape;150;p24"/>
          <p:cNvSpPr txBox="1"/>
          <p:nvPr/>
        </p:nvSpPr>
        <p:spPr>
          <a:xfrm>
            <a:off x="607225" y="4643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SISCIA</a:t>
            </a:r>
            <a:r>
              <a:rPr lang="hr-HR" sz="3600" b="1" dirty="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– Sisak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226225" y="1428750"/>
            <a:ext cx="2119200" cy="178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Rimska vojna kolonija, osnovana u 1.</a:t>
            </a:r>
            <a:r>
              <a:rPr lang="hr-HR" dirty="0"/>
              <a:t> </a:t>
            </a:r>
            <a:r>
              <a:rPr lang="en" dirty="0"/>
              <a:t>st.</a:t>
            </a:r>
            <a:r>
              <a:rPr lang="hr-HR" dirty="0"/>
              <a:t> </a:t>
            </a:r>
            <a:r>
              <a:rPr lang="en" dirty="0"/>
              <a:t>pr.</a:t>
            </a:r>
            <a:r>
              <a:rPr lang="hr-HR" dirty="0"/>
              <a:t> </a:t>
            </a:r>
            <a:r>
              <a:rPr lang="en" dirty="0"/>
              <a:t>Kr</a:t>
            </a:r>
            <a:r>
              <a:rPr lang="hr-HR" dirty="0"/>
              <a:t>ista</a:t>
            </a:r>
            <a:r>
              <a:rPr lang="en" dirty="0"/>
              <a:t> s lijeve strane Kupe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Ubrzo postaje grad</a:t>
            </a:r>
            <a:endParaRPr dirty="0"/>
          </a:p>
        </p:txBody>
      </p:sp>
      <p:sp>
        <p:nvSpPr>
          <p:cNvPr id="152" name="Google Shape;152;p24"/>
          <p:cNvSpPr txBox="1"/>
          <p:nvPr/>
        </p:nvSpPr>
        <p:spPr>
          <a:xfrm>
            <a:off x="1875534" y="38885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uli Regular"/>
                <a:ea typeface="Muli Regular"/>
                <a:cs typeface="Muli Regular"/>
                <a:sym typeface="Muli Regular"/>
              </a:rPr>
              <a:t>Ostaci gradskih zidina</a:t>
            </a: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404825" y="142875"/>
            <a:ext cx="72033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NALAZIŠTA RIMSKOG RAZDOBLJA</a:t>
            </a:r>
            <a:r>
              <a:rPr lang="hr-HR" sz="3600" b="1" dirty="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– SVETA NEDELJA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390975" y="3128200"/>
            <a:ext cx="4348200" cy="164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u="sng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/>
              <a:t>Prostor </a:t>
            </a:r>
            <a:r>
              <a:rPr lang="hr-HR" sz="1100" dirty="0"/>
              <a:t>zapadno od današnjeg Zagreba </a:t>
            </a:r>
            <a:r>
              <a:rPr lang="en" sz="1100" dirty="0"/>
              <a:t>u rimsko je doba bio na jednoj od glavnih rimskih prometnica: </a:t>
            </a:r>
            <a:r>
              <a:rPr lang="hr-HR" sz="1100" dirty="0"/>
              <a:t>od </a:t>
            </a:r>
            <a:r>
              <a:rPr lang="en" sz="1100" dirty="0"/>
              <a:t>Emon</a:t>
            </a:r>
            <a:r>
              <a:rPr lang="hr-HR" sz="1100" dirty="0"/>
              <a:t>e </a:t>
            </a:r>
            <a:r>
              <a:rPr lang="en" sz="1100" dirty="0"/>
              <a:t>(</a:t>
            </a:r>
            <a:r>
              <a:rPr lang="hr-HR" sz="1100" dirty="0"/>
              <a:t>L</a:t>
            </a:r>
            <a:r>
              <a:rPr lang="en" sz="1100" dirty="0"/>
              <a:t>jubljana) do Sisci</a:t>
            </a:r>
            <a:r>
              <a:rPr lang="hr-HR" sz="1100" dirty="0"/>
              <a:t>j</a:t>
            </a:r>
            <a:r>
              <a:rPr lang="en" sz="1100" dirty="0"/>
              <a:t>e</a:t>
            </a:r>
            <a:r>
              <a:rPr lang="hr-HR" sz="1100" dirty="0"/>
              <a:t> </a:t>
            </a:r>
            <a:r>
              <a:rPr lang="en" sz="1100" dirty="0"/>
              <a:t>(Sisak) i prema Sirmiumu (Srijemska Mitrovica).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/>
              <a:t>Nalazište Herešinec</a:t>
            </a:r>
            <a:r>
              <a:rPr lang="hr-HR" sz="1100" dirty="0"/>
              <a:t> </a:t>
            </a:r>
            <a:r>
              <a:rPr lang="en" sz="1100" dirty="0"/>
              <a:t>– u Jagnjić dolu, poznato je prema vrijednom nalazu rimske brončane fibule</a:t>
            </a:r>
            <a:r>
              <a:rPr lang="hr-HR" sz="1100" dirty="0"/>
              <a:t>, </a:t>
            </a:r>
            <a:r>
              <a:rPr lang="en" sz="1100" dirty="0"/>
              <a:t>kopče iz 2./3.</a:t>
            </a:r>
            <a:r>
              <a:rPr lang="hr-HR" sz="1100" dirty="0"/>
              <a:t> </a:t>
            </a:r>
            <a:r>
              <a:rPr lang="en" sz="1100" dirty="0"/>
              <a:t>st. Danas je izložena u Muzeju u </a:t>
            </a:r>
            <a:r>
              <a:rPr lang="hr-HR" sz="1100" dirty="0"/>
              <a:t>S</a:t>
            </a:r>
            <a:r>
              <a:rPr lang="en" sz="1100" dirty="0"/>
              <a:t>amoboru.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u="sng" dirty="0"/>
              <a:t> </a:t>
            </a:r>
            <a:endParaRPr sz="1100" u="sng" dirty="0"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575" y="976325"/>
            <a:ext cx="2512221" cy="198499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25"/>
          <p:cNvSpPr/>
          <p:nvPr/>
        </p:nvSpPr>
        <p:spPr>
          <a:xfrm>
            <a:off x="210350" y="3378250"/>
            <a:ext cx="2607600" cy="114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dirty="0"/>
              <a:t>U Kerestincu je 1896.</a:t>
            </a:r>
            <a:r>
              <a:rPr lang="hr-HR" sz="1100" dirty="0"/>
              <a:t> </a:t>
            </a:r>
            <a:r>
              <a:rPr lang="en" sz="1100" dirty="0"/>
              <a:t>g.</a:t>
            </a:r>
            <a:r>
              <a:rPr lang="hr-HR" sz="1100" dirty="0"/>
              <a:t> </a:t>
            </a:r>
            <a:r>
              <a:rPr lang="en" sz="1100" dirty="0"/>
              <a:t>pronađena nadgrobna ploča</a:t>
            </a:r>
            <a:r>
              <a:rPr lang="hr-HR" sz="1100" dirty="0"/>
              <a:t> </a:t>
            </a:r>
            <a:r>
              <a:rPr lang="en" sz="1100" dirty="0"/>
              <a:t>– Pontius, također na istoj prometnici. Na nadgrobnoj ploči nalaze se tri osobe. Čuva se u Arheološkom muzeju u Zagrebu.</a:t>
            </a:r>
            <a:endParaRPr sz="1100" dirty="0"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25" y="771700"/>
            <a:ext cx="1821650" cy="24421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707225" y="482200"/>
            <a:ext cx="18108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ZA KRAJ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962025" y="1751400"/>
            <a:ext cx="2514600" cy="1859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 radnoj bilježnici riješi zadatak 1 na str.</a:t>
            </a:r>
            <a:r>
              <a:rPr lang="hr-HR" dirty="0"/>
              <a:t> </a:t>
            </a:r>
            <a:r>
              <a:rPr lang="en" dirty="0"/>
              <a:t>81.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Otkriti </a:t>
            </a:r>
            <a:r>
              <a:rPr lang="en" dirty="0"/>
              <a:t>ćeš koji se grad krije na slici </a:t>
            </a:r>
            <a:r>
              <a:rPr lang="en"/>
              <a:t>i u </a:t>
            </a:r>
            <a:r>
              <a:rPr lang="en" dirty="0"/>
              <a:t>kakvoj je vezi s današnjim sadržajima.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Sretno!</a:t>
            </a:r>
            <a:endParaRPr dirty="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975" y="557200"/>
            <a:ext cx="3250300" cy="20502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975" y="2998000"/>
            <a:ext cx="3250300" cy="1859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90600" y="364450"/>
            <a:ext cx="5518500" cy="6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00"/>
                </a:solidFill>
              </a:rPr>
              <a:t>Nakon današnjeg rada moći ćeš: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39374" y="996550"/>
            <a:ext cx="7737875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dirty="0"/>
              <a:t>uz pomoć zemljovida imenovati rimske gradove na hrvatskom povijesnom prostoru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dirty="0"/>
              <a:t>navesti rimske građevine koje se nalaze na tlu današnje Hrvatske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" sz="1600" dirty="0"/>
              <a:t>imenovati nalazišta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739375" y="523775"/>
            <a:ext cx="4511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Ponovimo !</a:t>
            </a:r>
            <a:endParaRPr sz="4000">
              <a:solidFill>
                <a:srgbClr val="0000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998" y="1200151"/>
            <a:ext cx="1329075" cy="25717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00" y="1484675"/>
            <a:ext cx="2466975" cy="18478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4"/>
          <p:cNvSpPr/>
          <p:nvPr/>
        </p:nvSpPr>
        <p:spPr>
          <a:xfrm>
            <a:off x="3439700" y="523775"/>
            <a:ext cx="3257550" cy="2808756"/>
          </a:xfrm>
          <a:prstGeom prst="irregularSeal2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KLIK na </a:t>
            </a:r>
            <a:r>
              <a:rPr lang="en" sz="1500" b="1" u="sng">
                <a:solidFill>
                  <a:schemeClr val="hlink"/>
                </a:solidFill>
                <a:hlinkClick r:id="rId5"/>
              </a:rPr>
              <a:t>kviz</a:t>
            </a:r>
            <a:r>
              <a:rPr lang="en" sz="1500" b="1"/>
              <a:t> </a:t>
            </a:r>
            <a:r>
              <a:rPr lang="en" sz="1500"/>
              <a:t>i ponovi koje sve građevine grade Rimljani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600873" y="627450"/>
            <a:ext cx="68151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000000"/>
                </a:solidFill>
              </a:rPr>
              <a:t>Za današnji rad ti je potrebno!</a:t>
            </a:r>
            <a:endParaRPr sz="3500" dirty="0"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397" y="1358600"/>
            <a:ext cx="2892503" cy="188357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277" y="920475"/>
            <a:ext cx="2069850" cy="27598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3836" y="3404375"/>
            <a:ext cx="1966974" cy="1310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750100" y="588075"/>
            <a:ext cx="4329000" cy="54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Rimska provincija ilirik</a:t>
            </a:r>
            <a:endParaRPr sz="3500">
              <a:solidFill>
                <a:srgbClr val="000000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900" y="1379775"/>
            <a:ext cx="4930326" cy="34589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0" name="Google Shape;90;p16"/>
          <p:cNvCxnSpPr/>
          <p:nvPr/>
        </p:nvCxnSpPr>
        <p:spPr>
          <a:xfrm flipH="1">
            <a:off x="904850" y="1178725"/>
            <a:ext cx="309600" cy="2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6"/>
          <p:cNvCxnSpPr/>
          <p:nvPr/>
        </p:nvCxnSpPr>
        <p:spPr>
          <a:xfrm>
            <a:off x="1976450" y="1166875"/>
            <a:ext cx="345300" cy="3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476275" y="1507475"/>
            <a:ext cx="2631300" cy="21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Dalmacija             Panonija</a:t>
            </a: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Prouči kartu i tekst  u udžbeniku na str.</a:t>
            </a:r>
            <a:r>
              <a:rPr lang="hr-HR" sz="1500" dirty="0"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207./208.  </a:t>
            </a: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U bilježnicu napiši tri rimska grada po svakoj provinciji</a:t>
            </a:r>
            <a:r>
              <a:rPr lang="hr-HR" sz="1500" dirty="0"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– rimski i hrvatski naziv</a:t>
            </a: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511975" y="702475"/>
            <a:ext cx="5992200" cy="38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RIMSKI GRADOVI</a:t>
            </a:r>
            <a:endParaRPr sz="3500">
              <a:solidFill>
                <a:srgbClr val="000000"/>
              </a:solidFill>
            </a:endParaRPr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434600" y="1332350"/>
          <a:ext cx="7518800" cy="2830025"/>
        </p:xfrm>
        <a:graphic>
          <a:graphicData uri="http://schemas.openxmlformats.org/drawingml/2006/table">
            <a:tbl>
              <a:tblPr>
                <a:noFill/>
                <a:tableStyleId>{E18381A1-1E65-4E73-993E-CA2362731B1C}</a:tableStyleId>
              </a:tblPr>
              <a:tblGrid>
                <a:gridCol w="135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RIMSKI NAZIV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HRVATSKI NAZIV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GOSPODARSTVO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DALMATIA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PANONIA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72" y="607225"/>
            <a:ext cx="5365275" cy="33211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8"/>
          <p:cNvSpPr txBox="1"/>
          <p:nvPr/>
        </p:nvSpPr>
        <p:spPr>
          <a:xfrm>
            <a:off x="6260300" y="250025"/>
            <a:ext cx="21456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ARENA</a:t>
            </a:r>
            <a:r>
              <a:rPr lang="hr-HR" sz="3600" b="1" dirty="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– Pula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6260300" y="1000025"/>
            <a:ext cx="2705100" cy="297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Izgrađena je u 1.</a:t>
            </a:r>
            <a:r>
              <a:rPr lang="hr-HR" sz="1500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1500" dirty="0">
                <a:latin typeface="Muli"/>
                <a:ea typeface="Muli"/>
                <a:cs typeface="Muli"/>
                <a:sym typeface="Muli"/>
              </a:rPr>
              <a:t>st, prije rimskog Koloseuma.</a:t>
            </a:r>
            <a:endParaRPr sz="15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Ima oblik elipse.</a:t>
            </a:r>
            <a:endParaRPr sz="15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Dugačka  je 132 m , a široka 105 metara.</a:t>
            </a:r>
            <a:endParaRPr sz="15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Mogla je primiti oko </a:t>
            </a:r>
            <a:endParaRPr lang="hr-HR" sz="15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20 000 gledatelja.</a:t>
            </a:r>
            <a:endParaRPr sz="1500"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uli"/>
                <a:ea typeface="Muli"/>
                <a:cs typeface="Muli"/>
                <a:sym typeface="Muli"/>
              </a:rPr>
              <a:t>Pogledaj </a:t>
            </a:r>
            <a:r>
              <a:rPr lang="en" sz="1500" u="sng" dirty="0">
                <a:latin typeface="Muli Regular"/>
                <a:ea typeface="Muli Regular"/>
                <a:cs typeface="Muli Regular"/>
                <a:sym typeface="Muli Regular"/>
                <a:hlinkClick r:id="rId4"/>
              </a:rPr>
              <a:t>rekonstrukciju Arene</a:t>
            </a:r>
            <a:r>
              <a:rPr lang="en" sz="1500" dirty="0">
                <a:latin typeface="Muli Regular"/>
                <a:ea typeface="Muli Regular"/>
                <a:cs typeface="Muli Regular"/>
                <a:sym typeface="Muli Regular"/>
              </a:rPr>
              <a:t>.</a:t>
            </a:r>
            <a:endParaRPr sz="1500" dirty="0"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00" y="463525"/>
            <a:ext cx="3233437" cy="421645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19"/>
          <p:cNvSpPr/>
          <p:nvPr/>
        </p:nvSpPr>
        <p:spPr>
          <a:xfrm>
            <a:off x="4500575" y="1583425"/>
            <a:ext cx="2381100" cy="233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>
                <a:latin typeface="Muli"/>
                <a:ea typeface="Muli"/>
                <a:cs typeface="Muli"/>
                <a:sym typeface="Muli"/>
              </a:rPr>
              <a:t>Pula</a:t>
            </a:r>
            <a:endParaRPr b="1" dirty="0">
              <a:latin typeface="Muli"/>
              <a:ea typeface="Muli"/>
              <a:cs typeface="Muli"/>
              <a:sym typeface="Mul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latin typeface="Muli"/>
                <a:ea typeface="Muli"/>
                <a:cs typeface="Muli"/>
                <a:sym typeface="Muli"/>
              </a:rPr>
              <a:t>Nastaje u 1.</a:t>
            </a:r>
            <a:r>
              <a:rPr lang="hr-HR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>st.</a:t>
            </a:r>
            <a:r>
              <a:rPr lang="hr-HR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>pr.</a:t>
            </a:r>
            <a:r>
              <a:rPr lang="hr-HR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>Kr</a:t>
            </a:r>
            <a:r>
              <a:rPr lang="hr-HR" dirty="0">
                <a:latin typeface="Muli"/>
                <a:ea typeface="Muli"/>
                <a:cs typeface="Muli"/>
                <a:sym typeface="Muli"/>
              </a:rPr>
              <a:t>ista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> u spomen na tri člana obitelji Sergijevaca, koji su sudjelovali u bitci kod Akcij</a:t>
            </a:r>
            <a:r>
              <a:rPr lang="hr-HR" dirty="0">
                <a:latin typeface="Muli"/>
                <a:ea typeface="Muli"/>
                <a:cs typeface="Muli"/>
                <a:sym typeface="Muli"/>
              </a:rPr>
              <a:t>a</a:t>
            </a:r>
            <a:r>
              <a:rPr lang="en" dirty="0">
                <a:latin typeface="Muli"/>
                <a:ea typeface="Muli"/>
                <a:cs typeface="Muli"/>
                <a:sym typeface="Muli"/>
              </a:rPr>
              <a:t>.</a:t>
            </a:r>
            <a:endParaRPr dirty="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969300" y="463525"/>
            <a:ext cx="51747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SLAVOLUK SERGIJEVACA/ZLATNA VRATA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DE5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09625" y="488150"/>
            <a:ext cx="4167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DIOKLECIJANOVA PALAČA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77" y="1316800"/>
            <a:ext cx="5399174" cy="35980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0"/>
          <p:cNvSpPr/>
          <p:nvPr/>
        </p:nvSpPr>
        <p:spPr>
          <a:xfrm>
            <a:off x="6141250" y="273825"/>
            <a:ext cx="2262300" cy="285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DIOKLECIJAN</a:t>
            </a:r>
            <a:r>
              <a:rPr lang="hr-HR" sz="1200" dirty="0"/>
              <a:t> </a:t>
            </a:r>
            <a:r>
              <a:rPr lang="en" sz="1200" dirty="0"/>
              <a:t>– car koji je napustio prijestolje, otišao u mirovinu.</a:t>
            </a:r>
            <a:endParaRPr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Palača je izgrađena oko 300.</a:t>
            </a:r>
            <a:r>
              <a:rPr lang="hr-HR" sz="1200" dirty="0"/>
              <a:t> </a:t>
            </a:r>
            <a:r>
              <a:rPr lang="en" sz="1200" dirty="0"/>
              <a:t>g. kako bi on mogao u njoj provoditi svoje dane u mirovini</a:t>
            </a:r>
            <a:endParaRPr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Iz jezgre palače nastaje grad Split</a:t>
            </a:r>
            <a:endParaRPr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Danas je pod zaštitom UNESCO-a</a:t>
            </a:r>
            <a:endParaRPr sz="1200" dirty="0"/>
          </a:p>
        </p:txBody>
      </p:sp>
      <p:sp>
        <p:nvSpPr>
          <p:cNvPr id="122" name="Google Shape;122;p20"/>
          <p:cNvSpPr txBox="1"/>
          <p:nvPr/>
        </p:nvSpPr>
        <p:spPr>
          <a:xfrm>
            <a:off x="6072200" y="3222625"/>
            <a:ext cx="27741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Pogledaj rekonstrukciju </a:t>
            </a:r>
            <a:r>
              <a:rPr lang="en" u="sng">
                <a:latin typeface="Muli Regular"/>
                <a:ea typeface="Muli Regular"/>
                <a:cs typeface="Muli Regular"/>
                <a:sym typeface="Muli Regular"/>
                <a:hlinkClick r:id="rId4"/>
              </a:rPr>
              <a:t>Dioklecijanove palač</a:t>
            </a: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e i otkrij koje sve prostorije sadrži.</a:t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Prikaz na zaslonu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Amatic SC</vt:lpstr>
      <vt:lpstr>Arial</vt:lpstr>
      <vt:lpstr>Muli Regular</vt:lpstr>
      <vt:lpstr>Muli</vt:lpstr>
      <vt:lpstr>Quickly template</vt:lpstr>
      <vt:lpstr>RIMSKO GRADITELJSTVO I KOMUNIKACIJE U ILIRIKU</vt:lpstr>
      <vt:lpstr>Nakon današnjeg rada moći ćeš:</vt:lpstr>
      <vt:lpstr>Ponovimo !</vt:lpstr>
      <vt:lpstr>Za današnji rad ti je potrebno!</vt:lpstr>
      <vt:lpstr>Rimska provincija ilirik</vt:lpstr>
      <vt:lpstr>RIMSKI GRADOVI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RIMSKO GRADITELJSTVO I KOMUNIKACIJE U ILIRIKU</dc:title>
  <cp:lastModifiedBy>Deniver Vukelić</cp:lastModifiedBy>
  <cp:revision>1</cp:revision>
  <dcterms:modified xsi:type="dcterms:W3CDTF">2020-05-26T16:09:33Z</dcterms:modified>
</cp:coreProperties>
</file>